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4"/>
  </p:sldMasterIdLst>
  <p:notesMasterIdLst>
    <p:notesMasterId r:id="rId19"/>
  </p:notesMasterIdLst>
  <p:sldIdLst>
    <p:sldId id="256" r:id="rId5"/>
    <p:sldId id="274" r:id="rId6"/>
    <p:sldId id="257" r:id="rId7"/>
    <p:sldId id="258" r:id="rId8"/>
    <p:sldId id="275" r:id="rId9"/>
    <p:sldId id="276" r:id="rId10"/>
    <p:sldId id="277" r:id="rId11"/>
    <p:sldId id="278" r:id="rId12"/>
    <p:sldId id="280" r:id="rId13"/>
    <p:sldId id="279" r:id="rId14"/>
    <p:sldId id="260" r:id="rId15"/>
    <p:sldId id="262" r:id="rId16"/>
    <p:sldId id="267" r:id="rId17"/>
    <p:sldId id="272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23A9D-FA67-36FB-9E16-E3A98321CF76}" v="30" dt="2025-05-11T18:22:04.744"/>
    <p1510:client id="{146A83BF-90D6-A361-7380-1E8CDF2349A9}" v="37" dt="2025-05-11T18:13:20.824"/>
    <p1510:client id="{214A2E8E-CDBE-1053-5499-95B07FEA098F}" v="36" dt="2025-05-11T18:47:55.087"/>
    <p1510:client id="{26821D69-8D80-AF81-076A-E486CE19E0DA}" v="1537" dt="2025-05-12T12:27:38.240"/>
    <p1510:client id="{2E6C6931-3975-FD12-AEDF-961414820B44}" v="123" dt="2025-05-11T05:51:49.902"/>
    <p1510:client id="{2F889355-560B-ABEF-16E1-F1FD496E83DE}" v="397" dt="2025-05-11T07:31:06.112"/>
    <p1510:client id="{3F592B44-7B41-48E4-B23F-A714175A715C}" v="15" dt="2025-05-11T19:31:15.859"/>
    <p1510:client id="{4B127612-0192-24E8-A8F5-82DBB8110CEF}" v="3" dt="2025-05-12T07:57:10.889"/>
    <p1510:client id="{671C39CC-B9AC-5451-D58B-88ABA6AFAF3D}" v="16" dt="2025-05-12T12:31:40.702"/>
    <p1510:client id="{6C12C413-85C5-7837-7EBB-5D96F6417280}" v="71" dt="2025-05-11T08:38:05.798"/>
    <p1510:client id="{7C28EEC2-D375-30BB-EB97-626197BC8646}" v="144" dt="2025-05-11T18:36:25.640"/>
    <p1510:client id="{E6B82031-A336-8C1F-321E-BBB2B25E9DF4}" v="35" dt="2025-05-12T09:12:18.538"/>
    <p1510:client id="{E7B01CB9-3E7B-177A-636C-A0D76DD015AD}" v="2" dt="2025-05-11T08:14:33.727"/>
    <p1510:client id="{E9B397D7-EBFC-6606-5836-3E44852B2422}" v="1" dt="2025-05-12T09:38:08.050"/>
    <p1510:client id="{ECB57B7B-A541-D73C-1FFE-2F34A0C7F137}" v="6" dt="2025-05-11T18:31:24.247"/>
  </p1510:revLst>
</p1510:revInfo>
</file>

<file path=ppt/tableStyles.xml><?xml version="1.0" encoding="utf-8"?>
<a:tblStyleLst xmlns:a="http://schemas.openxmlformats.org/drawingml/2006/main" def="{49CF11A0-F7C0-47D6-8342-11EAB71806E4}">
  <a:tblStyle styleId="{49CF11A0-F7C0-47D6-8342-11EAB71806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c8e58325cdf0da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c8e58325cdf0da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e83fb4ed5c0d2b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e83fb4ed5c0d2b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e83fb4ed5c0d2b6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e83fb4ed5c0d2b6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" name="Google Shape;134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4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9" name="Google Shape;149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6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1" name="Google Shape;16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ctrTitle"/>
          </p:nvPr>
        </p:nvSpPr>
        <p:spPr>
          <a:xfrm>
            <a:off x="258493" y="253325"/>
            <a:ext cx="4609200" cy="31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434343"/>
                </a:solidFill>
              </a:rPr>
              <a:t>CYBER RISK ASSESSMENT TOOLKIT FOR SMES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258508" y="4069690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2"/>
                </a:solidFill>
              </a:rPr>
              <a:t>GROUP 1 -  CYBERSENTINELS</a:t>
            </a:r>
            <a:endParaRPr sz="1400" b="1">
              <a:solidFill>
                <a:schemeClr val="dk2"/>
              </a:solidFill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/>
        </p:nvSpPr>
        <p:spPr>
          <a:xfrm>
            <a:off x="258500" y="905175"/>
            <a:ext cx="46092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bg1"/>
                </a:solidFill>
                <a:latin typeface="Montserrat"/>
                <a:ea typeface="Raleway"/>
                <a:cs typeface="Raleway"/>
                <a:sym typeface="Raleway"/>
              </a:rPr>
              <a:t>CYBER RISK ASSESSMENT TOOLKIT FOR SMES</a:t>
            </a:r>
            <a:r>
              <a:rPr lang="en-GB" sz="3600" dirty="0">
                <a:solidFill>
                  <a:schemeClr val="bg1"/>
                </a:solidFill>
                <a:latin typeface="Montserrat"/>
                <a:ea typeface="Nunito"/>
                <a:cs typeface="Nunito"/>
                <a:sym typeface="Nunito"/>
              </a:rPr>
              <a:t> </a:t>
            </a:r>
            <a:endParaRPr lang="en-US" sz="3600" dirty="0">
              <a:solidFill>
                <a:schemeClr val="bg1"/>
              </a:solidFill>
              <a:latin typeface="Montserrat"/>
              <a:ea typeface="Nunito"/>
              <a:cs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Montserrat"/>
              <a:ea typeface="Nunito"/>
              <a:cs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Montserrat"/>
              <a:ea typeface="Nunito"/>
              <a:cs typeface="Nunito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379389" y="3537080"/>
            <a:ext cx="304144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ontserrat"/>
                <a:ea typeface="Nunito"/>
                <a:cs typeface="Nunito"/>
                <a:sym typeface="Raleway"/>
              </a:rPr>
              <a:t>PRESENTED BY </a:t>
            </a:r>
            <a:endParaRPr lang="en-US" sz="2000" b="1" dirty="0">
              <a:solidFill>
                <a:schemeClr val="bg1"/>
              </a:solidFill>
              <a:latin typeface="Montserrat"/>
              <a:ea typeface="Nunito"/>
              <a:cs typeface="Nunito"/>
              <a:sym typeface="Raleway"/>
            </a:endParaRPr>
          </a:p>
          <a:p>
            <a:r>
              <a:rPr lang="en-GB" sz="1600" b="1" dirty="0">
                <a:solidFill>
                  <a:schemeClr val="bg1"/>
                </a:solidFill>
                <a:highlight>
                  <a:srgbClr val="000080"/>
                </a:highlight>
                <a:latin typeface="Montserrat"/>
                <a:ea typeface="Nunito"/>
                <a:cs typeface="Nunito"/>
                <a:sym typeface="Raleway"/>
              </a:rPr>
              <a:t>TECHACE SOLUTIONS LTD</a:t>
            </a:r>
            <a:endParaRPr lang="en-US" sz="1600" b="1" dirty="0">
              <a:solidFill>
                <a:schemeClr val="bg1"/>
              </a:solidFill>
              <a:highlight>
                <a:srgbClr val="000080"/>
              </a:highlight>
              <a:latin typeface="Montserrat"/>
              <a:ea typeface="Nunito"/>
              <a:cs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A81E-E359-6B27-5E65-F5C7BEF1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89" y="2311"/>
            <a:ext cx="7038900" cy="1015874"/>
          </a:xfrm>
        </p:spPr>
        <p:txBody>
          <a:bodyPr>
            <a:normAutofit fontScale="90000"/>
          </a:bodyPr>
          <a:lstStyle/>
          <a:p>
            <a:r>
              <a:rPr lang="en-US"/>
              <a:t>Cyber Hygiene Posters</a:t>
            </a:r>
            <a:br>
              <a:rPr lang="en-US"/>
            </a:br>
            <a:r>
              <a:rPr lang="en-US" sz="2000"/>
              <a:t>Visually appealing representations to promote Cybersecurity Awareness</a:t>
            </a:r>
          </a:p>
        </p:txBody>
      </p:sp>
      <p:pic>
        <p:nvPicPr>
          <p:cNvPr id="5" name="Picture 4" descr="A screenshot of a computer security system&#10;&#10;AI-generated content may be incorrect.">
            <a:extLst>
              <a:ext uri="{FF2B5EF4-FFF2-40B4-BE49-F238E27FC236}">
                <a16:creationId xmlns:a16="http://schemas.microsoft.com/office/drawing/2014/main" id="{FCA0583F-B9F5-71D9-E954-C906C948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4" t="46" r="7317"/>
          <a:stretch/>
        </p:blipFill>
        <p:spPr>
          <a:xfrm>
            <a:off x="2121" y="1019414"/>
            <a:ext cx="4747488" cy="4037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88E75-20E7-D1F3-8B45-65ABC479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98" t="4167" r="4946" b="3431"/>
          <a:stretch/>
        </p:blipFill>
        <p:spPr>
          <a:xfrm>
            <a:off x="6366745" y="510110"/>
            <a:ext cx="2687707" cy="2956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E8039-69FE-DB71-43A3-9F931761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48" t="4167" r="51673" b="3431"/>
          <a:stretch/>
        </p:blipFill>
        <p:spPr>
          <a:xfrm>
            <a:off x="4276463" y="2428156"/>
            <a:ext cx="2323177" cy="26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>
                <a:solidFill>
                  <a:srgbClr val="CFE2F3"/>
                </a:solidFill>
              </a:rPr>
              <a:t>How the Toolkit Addresses the Problem</a:t>
            </a:r>
            <a:endParaRPr lang="en-US"/>
          </a:p>
        </p:txBody>
      </p:sp>
      <p:sp>
        <p:nvSpPr>
          <p:cNvPr id="206" name="Google Shape;206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en-GB" sz="1600">
                <a:latin typeface="Montserrat"/>
              </a:rPr>
              <a:t>Simple and easy-to-use risk assessment</a:t>
            </a:r>
            <a:endParaRPr lang="en-US" sz="160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en-GB" sz="1600">
                <a:latin typeface="Montserrat"/>
              </a:rPr>
              <a:t>Provides an auto-scored risk level: Low, Moderate, High</a:t>
            </a: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en-GB" sz="1600">
                <a:latin typeface="Montserrat"/>
              </a:rPr>
              <a:t>Helps prioritize actions based on the risk assessment results</a:t>
            </a:r>
          </a:p>
        </p:txBody>
      </p:sp>
      <p:sp>
        <p:nvSpPr>
          <p:cNvPr id="212" name="Google Shape;212;p21"/>
          <p:cNvSpPr txBox="1">
            <a:spLocks noGrp="1"/>
          </p:cNvSpPr>
          <p:nvPr>
            <p:ph type="body" idx="4294967295"/>
          </p:nvPr>
        </p:nvSpPr>
        <p:spPr>
          <a:xfrm>
            <a:off x="6310313" y="3403600"/>
            <a:ext cx="2833687" cy="1370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</a:t>
            </a:r>
            <a:r>
              <a:rPr lang="en-GB" sz="1100"/>
              <a:t>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58073-88BC-A712-E564-7308C0085E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80DFD-C34B-4191-2B0B-9F51FAE7B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352" y="1571625"/>
            <a:ext cx="3310619" cy="29085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How the Toolkit Helps SMEs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37E65A-7795-A72A-1967-DD055AA28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6872"/>
            <a:ext cx="3403200" cy="3441878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/>
              <a:buChar char="v"/>
            </a:pPr>
            <a:r>
              <a:rPr lang="en-US" sz="1400" b="1">
                <a:latin typeface="Montserrat"/>
              </a:rPr>
              <a:t>Affordable and scalable</a:t>
            </a:r>
            <a:r>
              <a:rPr lang="en-US" sz="1400">
                <a:latin typeface="Montserrat"/>
              </a:rPr>
              <a:t> for businesses of all sizes</a:t>
            </a:r>
          </a:p>
          <a:p>
            <a:pPr>
              <a:lnSpc>
                <a:spcPct val="150000"/>
              </a:lnSpc>
              <a:buFont typeface="Wingdings"/>
              <a:buChar char="v"/>
            </a:pPr>
            <a:r>
              <a:rPr lang="en-US" sz="1400" b="1">
                <a:latin typeface="Montserrat"/>
              </a:rPr>
              <a:t>Empowers non-technical staff</a:t>
            </a:r>
            <a:r>
              <a:rPr lang="en-US" sz="1400">
                <a:latin typeface="Montserrat"/>
              </a:rPr>
              <a:t> to identify and mitigate risks</a:t>
            </a:r>
          </a:p>
          <a:p>
            <a:pPr>
              <a:lnSpc>
                <a:spcPct val="150000"/>
              </a:lnSpc>
              <a:buFont typeface="Wingdings"/>
              <a:buChar char="v"/>
            </a:pPr>
            <a:r>
              <a:rPr lang="en-US" sz="1400">
                <a:latin typeface="Montserrat"/>
              </a:rPr>
              <a:t>Helps businesses maintain </a:t>
            </a:r>
            <a:r>
              <a:rPr lang="en-US" sz="1400" b="1">
                <a:latin typeface="Montserrat"/>
              </a:rPr>
              <a:t>compliance</a:t>
            </a:r>
            <a:r>
              <a:rPr lang="en-US" sz="1400">
                <a:latin typeface="Montserrat"/>
              </a:rPr>
              <a:t> with data protection laws like GDPR</a:t>
            </a:r>
          </a:p>
          <a:p>
            <a:pPr>
              <a:lnSpc>
                <a:spcPct val="150000"/>
              </a:lnSpc>
              <a:buFont typeface="Wingdings"/>
              <a:buChar char="v"/>
            </a:pPr>
            <a:r>
              <a:rPr lang="en-US" sz="1400">
                <a:latin typeface="Montserrat"/>
              </a:rPr>
              <a:t>Reduces the likelihood of data breaches and financial losses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3BA-125B-022D-9145-FD5FD279BE6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3221" y="1159336"/>
            <a:ext cx="3403200" cy="3441878"/>
          </a:xfrm>
        </p:spPr>
        <p:txBody>
          <a:bodyPr/>
          <a:lstStyle/>
          <a:p>
            <a:pPr marL="146050" indent="0">
              <a:buNone/>
            </a:pPr>
            <a:endParaRPr lang="en-US"/>
          </a:p>
        </p:txBody>
      </p:sp>
      <p:pic>
        <p:nvPicPr>
          <p:cNvPr id="4" name="Picture 3" descr="A green tick on a check box&#10;&#10;AI-generated content may be incorrect.">
            <a:extLst>
              <a:ext uri="{FF2B5EF4-FFF2-40B4-BE49-F238E27FC236}">
                <a16:creationId xmlns:a16="http://schemas.microsoft.com/office/drawing/2014/main" id="{2B4BCEE4-9C26-EC07-B0D4-957A6F68F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87" y="1163412"/>
            <a:ext cx="3531053" cy="35616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9000" b="-39000"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ctr">
              <a:lnSpc>
                <a:spcPct val="150000"/>
              </a:lnSpc>
            </a:pPr>
            <a:r>
              <a:rPr lang="en-GB" sz="1900" b="1">
                <a:solidFill>
                  <a:schemeClr val="bg1"/>
                </a:solidFill>
              </a:rPr>
              <a:t>Contributing to Sustainable Development Goal #8: Decent Work and Economic Growth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1F2EA5-0CAA-04C1-B703-80C2B0BD9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7134149" cy="3389542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/>
              <a:buChar char="v"/>
            </a:pPr>
            <a:r>
              <a:rPr lang="en-US" sz="1800" b="1">
                <a:solidFill>
                  <a:schemeClr val="bg1"/>
                </a:solidFill>
                <a:latin typeface="Montserrat"/>
              </a:rPr>
              <a:t>SDG 8: </a:t>
            </a:r>
            <a:r>
              <a:rPr lang="en-US" sz="1800" b="1">
                <a:solidFill>
                  <a:schemeClr val="bg1"/>
                </a:solidFill>
              </a:rPr>
              <a:t>“Promote sustained, inclusive and sustainable economic growth, full and productive employment and decent work for all.”</a:t>
            </a:r>
            <a:endParaRPr lang="en-US" sz="1800" b="1">
              <a:solidFill>
                <a:schemeClr val="bg1"/>
              </a:solidFill>
              <a:latin typeface="Montserrat"/>
            </a:endParaRPr>
          </a:p>
          <a:p>
            <a:pPr>
              <a:lnSpc>
                <a:spcPct val="150000"/>
              </a:lnSpc>
              <a:buFont typeface="Wingdings"/>
              <a:buChar char="v"/>
            </a:pPr>
            <a:r>
              <a:rPr lang="en-US" sz="1800" b="1">
                <a:solidFill>
                  <a:schemeClr val="bg1"/>
                </a:solidFill>
              </a:rPr>
              <a:t>The toolkit helps SMEs protect their businesses from cyber threats that could lead to downtime, data loss, and job cuts.</a:t>
            </a:r>
            <a:endParaRPr lang="en-US" sz="1800" b="1">
              <a:solidFill>
                <a:schemeClr val="bg1"/>
              </a:solidFill>
              <a:latin typeface="Montserrat"/>
            </a:endParaRPr>
          </a:p>
          <a:p>
            <a:pPr>
              <a:lnSpc>
                <a:spcPct val="150000"/>
              </a:lnSpc>
              <a:buFont typeface="Wingdings"/>
              <a:buChar char="v"/>
            </a:pPr>
            <a:r>
              <a:rPr lang="en-US" sz="1800" b="1">
                <a:solidFill>
                  <a:schemeClr val="bg1"/>
                </a:solidFill>
              </a:rPr>
              <a:t>Contributes to sustained economic growth by supporting secure business operations and safeguarding employment through improved cyber resilience.</a:t>
            </a:r>
            <a:endParaRPr lang="en-US" sz="1800" b="1">
              <a:solidFill>
                <a:schemeClr val="bg1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3ABB2-F818-FAA5-9334-06EB63F2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67" y="393750"/>
            <a:ext cx="7865533" cy="658967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E63F7-7653-EE6A-6546-DC8B4B06F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363" y="1130762"/>
            <a:ext cx="4107923" cy="3431672"/>
          </a:xfrm>
        </p:spPr>
        <p:txBody>
          <a:bodyPr>
            <a:normAutofit fontScale="85000" lnSpcReduction="10000"/>
          </a:bodyPr>
          <a:lstStyle/>
          <a:p>
            <a:pPr marL="14605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1"/>
                </a:solidFill>
                <a:latin typeface="Montserrat"/>
              </a:rPr>
              <a:t>The </a:t>
            </a:r>
            <a:r>
              <a:rPr lang="en-US" sz="1800" b="1">
                <a:solidFill>
                  <a:schemeClr val="bg1"/>
                </a:solidFill>
                <a:latin typeface="Montserrat"/>
              </a:rPr>
              <a:t>Cyber Risk Assessment Toolkit for SMEs</a:t>
            </a:r>
            <a:r>
              <a:rPr lang="en-US" sz="1800">
                <a:solidFill>
                  <a:schemeClr val="bg1"/>
                </a:solidFill>
                <a:latin typeface="Montserrat"/>
              </a:rPr>
              <a:t> provides an accessible, affordable way for small businesses to assess and manage cyber risks. </a:t>
            </a:r>
            <a:endParaRPr lang="en-US">
              <a:solidFill>
                <a:schemeClr val="bg1"/>
              </a:solidFill>
            </a:endParaRPr>
          </a:p>
          <a:p>
            <a:pPr marL="146050" indent="0">
              <a:lnSpc>
                <a:spcPct val="150000"/>
              </a:lnSpc>
              <a:buNone/>
            </a:pPr>
            <a:endParaRPr lang="en-US" sz="1800">
              <a:solidFill>
                <a:schemeClr val="bg1"/>
              </a:solidFill>
              <a:latin typeface="Montserrat"/>
            </a:endParaRPr>
          </a:p>
          <a:p>
            <a:pPr marL="146050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1"/>
                </a:solidFill>
                <a:latin typeface="Montserrat"/>
              </a:rPr>
              <a:t>By addressing vulnerabilities, businesses can prevent financial losses, improve their security posture, and contribute to more sustainable development.</a:t>
            </a:r>
            <a:endParaRPr lang="en-US">
              <a:solidFill>
                <a:schemeClr val="bg1"/>
              </a:solidFill>
            </a:endParaRPr>
          </a:p>
          <a:p>
            <a:pPr marL="146050" indent="0">
              <a:lnSpc>
                <a:spcPct val="150000"/>
              </a:lnSpc>
              <a:buNone/>
            </a:pPr>
            <a:endParaRPr lang="en-US" sz="1800">
              <a:latin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EB0B-CD07-6578-6EC4-85E0C090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636073"/>
          </a:xfrm>
        </p:spPr>
        <p:txBody>
          <a:bodyPr/>
          <a:lstStyle/>
          <a:p>
            <a:r>
              <a:rPr lang="en-US" b="1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1843D-7DFF-6AC1-E1F7-D5FA31F82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075" y="1262236"/>
            <a:ext cx="3755625" cy="3530838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/>
              <a:buChar char="v"/>
            </a:pPr>
            <a:r>
              <a:rPr lang="en-US" sz="1500" b="1">
                <a:solidFill>
                  <a:schemeClr val="bg1"/>
                </a:solidFill>
                <a:latin typeface="Montserrat"/>
              </a:rPr>
              <a:t>SMEs (Small and Medium Enterprises)</a:t>
            </a:r>
            <a:r>
              <a:rPr lang="en-US" sz="15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5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are vital drivers of economic growth, employment, and innovation.</a:t>
            </a:r>
            <a:endParaRPr lang="en-US" sz="1500">
              <a:solidFill>
                <a:schemeClr val="bg1"/>
              </a:solidFill>
              <a:latin typeface="Montserrat"/>
            </a:endParaRPr>
          </a:p>
          <a:p>
            <a:pPr>
              <a:lnSpc>
                <a:spcPct val="150000"/>
              </a:lnSpc>
              <a:buFont typeface="Wingdings"/>
              <a:buChar char="v"/>
            </a:pPr>
            <a:r>
              <a:rPr lang="en-US" sz="15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They are increasingly targeted by cyber threats due to limited resources and weaker security infrastructures.</a:t>
            </a:r>
          </a:p>
        </p:txBody>
      </p:sp>
      <p:sp>
        <p:nvSpPr>
          <p:cNvPr id="6" name="Text Placeholder 5" hidden="1">
            <a:extLst>
              <a:ext uri="{FF2B5EF4-FFF2-40B4-BE49-F238E27FC236}">
                <a16:creationId xmlns:a16="http://schemas.microsoft.com/office/drawing/2014/main" id="{66AF12AD-83B8-D8B2-F3E5-7FA0F27604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light bulb with a briefcase and graph&#10;&#10;AI-generated content may be incorrect.">
            <a:extLst>
              <a:ext uri="{FF2B5EF4-FFF2-40B4-BE49-F238E27FC236}">
                <a16:creationId xmlns:a16="http://schemas.microsoft.com/office/drawing/2014/main" id="{E91D71FB-075D-06D5-FA63-486DF82E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134" y="1266078"/>
            <a:ext cx="3622076" cy="35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71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1297500" y="1558340"/>
            <a:ext cx="386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039200" y="1648200"/>
            <a:ext cx="4009898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GB" sz="1800">
                <a:solidFill>
                  <a:schemeClr val="bg1"/>
                </a:solidFill>
                <a:ea typeface="Lato"/>
                <a:sym typeface="Lato"/>
              </a:rPr>
              <a:t>SMEs are increasingly targeted by cyberattacks.</a:t>
            </a:r>
            <a:endParaRPr lang="en-US" sz="1800" b="1">
              <a:solidFill>
                <a:schemeClr val="bg1"/>
              </a:solidFill>
              <a:latin typeface="Lato"/>
              <a:ea typeface="Lato"/>
              <a:cs typeface="Lato"/>
            </a:endParaRPr>
          </a:p>
          <a:p>
            <a:endParaRPr lang="en-GB" sz="1800">
              <a:solidFill>
                <a:schemeClr val="bg1"/>
              </a:solidFill>
              <a:ea typeface="Lato"/>
            </a:endParaRPr>
          </a:p>
          <a:p>
            <a:pPr marL="285750" indent="-285750">
              <a:buFont typeface="Wingdings"/>
              <a:buChar char="v"/>
            </a:pPr>
            <a:r>
              <a:rPr lang="en-GB" sz="1800">
                <a:solidFill>
                  <a:schemeClr val="bg1"/>
                </a:solidFill>
                <a:ea typeface="Lato"/>
              </a:rPr>
              <a:t>43% of </a:t>
            </a:r>
            <a:r>
              <a:rPr lang="en-GB" sz="1800">
                <a:solidFill>
                  <a:schemeClr val="bg1"/>
                </a:solidFill>
                <a:ea typeface="Lato"/>
                <a:sym typeface="Lato"/>
              </a:rPr>
              <a:t>cyberattacks target small businesses.</a:t>
            </a:r>
            <a:endParaRPr>
              <a:solidFill>
                <a:schemeClr val="bg1"/>
              </a:solidFill>
            </a:endParaRPr>
          </a:p>
          <a:p>
            <a:endParaRPr lang="en-GB" sz="1800">
              <a:solidFill>
                <a:schemeClr val="bg1"/>
              </a:solidFill>
              <a:ea typeface="Lato"/>
            </a:endParaRPr>
          </a:p>
          <a:p>
            <a:pPr marL="285750" indent="-285750">
              <a:buFont typeface="Wingdings"/>
              <a:buChar char="v"/>
            </a:pPr>
            <a:r>
              <a:rPr lang="en-GB" sz="1800">
                <a:solidFill>
                  <a:schemeClr val="bg1"/>
                </a:solidFill>
                <a:ea typeface="Lato"/>
                <a:sym typeface="Lato"/>
              </a:rPr>
              <a:t>Only 14% of small businesses are prepared to defend against cyber threats. (Cybersecurity Ventures)</a:t>
            </a:r>
            <a:endParaRPr>
              <a:solidFill>
                <a:schemeClr val="bg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GB" sz="1800" b="1">
              <a:solidFill>
                <a:schemeClr val="bg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039205" y="716714"/>
            <a:ext cx="693672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2400" b="1">
                <a:solidFill>
                  <a:schemeClr val="bg1"/>
                </a:solidFill>
                <a:latin typeface="Montserrat"/>
                <a:ea typeface="Lato"/>
              </a:rPr>
              <a:t>The Growing Cybersecurity Threat to SMEs </a:t>
            </a:r>
            <a:endParaRPr lang="en-US" sz="2400" b="1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2" name="Picture 1" descr="A diagram with a lock and a pie chart">
            <a:extLst>
              <a:ext uri="{FF2B5EF4-FFF2-40B4-BE49-F238E27FC236}">
                <a16:creationId xmlns:a16="http://schemas.microsoft.com/office/drawing/2014/main" id="{7BB878A1-42BC-266E-BD93-89C5BAD5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59" y="1482328"/>
            <a:ext cx="3777258" cy="30986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 b="1">
                <a:solidFill>
                  <a:schemeClr val="bg1"/>
                </a:solidFill>
                <a:latin typeface="Arial"/>
              </a:rPr>
              <a:t>Why SMEs Are Vulnerable</a:t>
            </a:r>
            <a:endParaRPr lang="en-US" b="1">
              <a:solidFill>
                <a:schemeClr val="bg1"/>
              </a:solidFill>
              <a:latin typeface="Arial"/>
            </a:endParaRPr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buFont typeface="Wingdings"/>
              <a:buChar char="v"/>
            </a:pPr>
            <a:r>
              <a:rPr lang="en-GB" sz="1600">
                <a:latin typeface="Montserrat"/>
              </a:rPr>
              <a:t>Lack of awareness and training</a:t>
            </a:r>
            <a:endParaRPr lang="en-US" sz="1600">
              <a:latin typeface="Montserrat"/>
            </a:endParaRPr>
          </a:p>
          <a:p>
            <a:pPr marL="0" indent="0">
              <a:lnSpc>
                <a:spcPct val="114999"/>
              </a:lnSpc>
              <a:buNone/>
            </a:pPr>
            <a:endParaRPr lang="en-GB" sz="1600">
              <a:latin typeface="Montserrat"/>
            </a:endParaRPr>
          </a:p>
          <a:p>
            <a:pPr marL="285750" indent="-285750">
              <a:lnSpc>
                <a:spcPct val="114999"/>
              </a:lnSpc>
              <a:buFont typeface="Wingdings"/>
              <a:buChar char="v"/>
            </a:pPr>
            <a:r>
              <a:rPr lang="en-GB" sz="1600">
                <a:latin typeface="Montserrat"/>
              </a:rPr>
              <a:t>Limited budget and resources for cybersecurity</a:t>
            </a:r>
          </a:p>
          <a:p>
            <a:pPr marL="0" indent="0">
              <a:lnSpc>
                <a:spcPct val="114999"/>
              </a:lnSpc>
              <a:buNone/>
            </a:pPr>
            <a:endParaRPr lang="en-GB" sz="1600">
              <a:latin typeface="Montserrat"/>
            </a:endParaRPr>
          </a:p>
          <a:p>
            <a:pPr marL="285750" indent="-285750">
              <a:lnSpc>
                <a:spcPct val="114999"/>
              </a:lnSpc>
              <a:buFont typeface="Wingdings"/>
              <a:buChar char="v"/>
            </a:pPr>
            <a:r>
              <a:rPr lang="en-GB" sz="1600">
                <a:latin typeface="Montserrat"/>
              </a:rPr>
              <a:t>Inadequate data protection and network security measures</a:t>
            </a:r>
          </a:p>
          <a:p>
            <a:pPr marL="0" indent="0">
              <a:lnSpc>
                <a:spcPct val="114999"/>
              </a:lnSpc>
              <a:buNone/>
            </a:pPr>
            <a:endParaRPr lang="en-GB" sz="1600">
              <a:latin typeface="Montserra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511F96-0A4F-3208-FEDD-6F364AA6AFC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diagram of a person using a computer&#10;&#10;AI-generated content may be incorrect.">
            <a:extLst>
              <a:ext uri="{FF2B5EF4-FFF2-40B4-BE49-F238E27FC236}">
                <a16:creationId xmlns:a16="http://schemas.microsoft.com/office/drawing/2014/main" id="{8623C749-1170-A4FD-BCF0-0C2E5F3C82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48" t="8137" r="10957" b="16488"/>
          <a:stretch/>
        </p:blipFill>
        <p:spPr>
          <a:xfrm>
            <a:off x="4697016" y="1446609"/>
            <a:ext cx="3739080" cy="31432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B905-351F-7311-8F8D-38B07FAD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TOOLKIT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11103-927E-BC4D-43B3-8F3B6C3B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597" y="1567550"/>
            <a:ext cx="4121237" cy="2911200"/>
          </a:xfrm>
        </p:spPr>
        <p:txBody>
          <a:bodyPr/>
          <a:lstStyle/>
          <a:p>
            <a:r>
              <a:rPr lang="en-US" sz="1800"/>
              <a:t>Cyber Security Awareness Guide</a:t>
            </a:r>
          </a:p>
          <a:p>
            <a:pPr>
              <a:lnSpc>
                <a:spcPct val="114999"/>
              </a:lnSpc>
            </a:pPr>
            <a:r>
              <a:rPr lang="en-US" sz="1800"/>
              <a:t>Risk Assessment Checklist</a:t>
            </a:r>
          </a:p>
          <a:p>
            <a:pPr>
              <a:lnSpc>
                <a:spcPct val="114999"/>
              </a:lnSpc>
            </a:pPr>
            <a:r>
              <a:rPr lang="en-US" sz="1800"/>
              <a:t>Cyber Risk Assessment &amp; Incident Simulation</a:t>
            </a:r>
          </a:p>
          <a:p>
            <a:pPr>
              <a:lnSpc>
                <a:spcPct val="114999"/>
              </a:lnSpc>
            </a:pPr>
            <a:r>
              <a:rPr lang="en-US" sz="1800"/>
              <a:t>Cyber Hygiene Posters</a:t>
            </a:r>
          </a:p>
        </p:txBody>
      </p:sp>
      <p:pic>
        <p:nvPicPr>
          <p:cNvPr id="5" name="Picture 4" descr="A person standing in front of a crowd&#10;&#10;AI-generated content may be incorrect.">
            <a:extLst>
              <a:ext uri="{FF2B5EF4-FFF2-40B4-BE49-F238E27FC236}">
                <a16:creationId xmlns:a16="http://schemas.microsoft.com/office/drawing/2014/main" id="{522E88B7-F5A4-A1FB-B120-544595A4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507" y="1458058"/>
            <a:ext cx="3453928" cy="223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4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5A0F-0BCD-6F33-1700-97BA4B8E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203251"/>
            <a:ext cx="7038900" cy="848157"/>
          </a:xfrm>
        </p:spPr>
        <p:txBody>
          <a:bodyPr>
            <a:normAutofit/>
          </a:bodyPr>
          <a:lstStyle/>
          <a:p>
            <a:r>
              <a:rPr lang="en-US"/>
              <a:t>Cybersecurity Awareness Guide</a:t>
            </a:r>
            <a:br>
              <a:rPr lang="en-US"/>
            </a:br>
            <a:r>
              <a:rPr lang="en-US" sz="1600"/>
              <a:t>Shareable pdf document containing: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37EA7-A386-6564-F216-01A550ED7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347" y="1413685"/>
            <a:ext cx="4150546" cy="3372796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b="1">
                <a:latin typeface="Montserrat"/>
              </a:rPr>
              <a:t>Password best practice </a:t>
            </a:r>
          </a:p>
          <a:p>
            <a:pPr marL="0" indent="0" algn="just">
              <a:lnSpc>
                <a:spcPct val="114999"/>
              </a:lnSpc>
              <a:buNone/>
            </a:pPr>
            <a:r>
              <a:rPr lang="en-US">
                <a:latin typeface="Montserrat"/>
              </a:rPr>
              <a:t>    </a:t>
            </a:r>
            <a:r>
              <a:rPr lang="en-US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1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- Use Strong Passwords: Choose passwords that are at least 12 characters long and include a mix of uppercase and lowercase letters, numbers, and special characters.</a:t>
            </a:r>
            <a:endParaRPr lang="en-US" sz="1100">
              <a:solidFill>
                <a:schemeClr val="bg1"/>
              </a:solidFill>
              <a:latin typeface="Montserrat"/>
            </a:endParaRPr>
          </a:p>
          <a:p>
            <a:pPr algn="just">
              <a:lnSpc>
                <a:spcPct val="114999"/>
              </a:lnSpc>
              <a:buNone/>
            </a:pPr>
            <a:endParaRPr lang="en-US" sz="1100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buFont typeface="Arial"/>
              <a:buChar char="•"/>
            </a:pPr>
            <a:r>
              <a:rPr lang="en-US" sz="1500" b="1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Email and Phishing Safety</a:t>
            </a:r>
          </a:p>
          <a:p>
            <a:pPr marL="146050" indent="0" algn="just">
              <a:lnSpc>
                <a:spcPct val="114999"/>
              </a:lnSpc>
              <a:buNone/>
            </a:pPr>
            <a:r>
              <a:rPr lang="en-US" sz="11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- Beware of Phishing Emails: Be cautious of emails that ask for sensitive information or contain suspicious links or attachments.</a:t>
            </a:r>
            <a:endParaRPr lang="en-US" sz="1100" b="1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pPr marL="146050" indent="0" algn="just">
              <a:lnSpc>
                <a:spcPct val="114999"/>
              </a:lnSpc>
              <a:buNone/>
            </a:pPr>
            <a:endParaRPr lang="en-US" sz="1400" b="1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pPr marL="431800" indent="-285750" algn="just">
              <a:lnSpc>
                <a:spcPct val="114999"/>
              </a:lnSpc>
              <a:buFont typeface="Arial"/>
              <a:buChar char="•"/>
            </a:pPr>
            <a:r>
              <a:rPr lang="en-US" sz="1400" b="1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Device and data protection</a:t>
            </a:r>
            <a:endParaRPr lang="en-US" sz="1100" b="1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pPr marL="146050" indent="0" algn="just">
              <a:lnSpc>
                <a:spcPct val="114999"/>
              </a:lnSpc>
              <a:buNone/>
            </a:pPr>
            <a:r>
              <a:rPr lang="en-US" sz="11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-</a:t>
            </a: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Antivirus and Anti-Malware Software</a:t>
            </a:r>
          </a:p>
          <a:p>
            <a:pPr marL="146050" indent="0" algn="just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-Firewalls</a:t>
            </a:r>
          </a:p>
          <a:p>
            <a:pPr marL="146050" indent="0" algn="just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-Device Encryption</a:t>
            </a:r>
          </a:p>
          <a:p>
            <a:pPr marL="146050" indent="0" algn="just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-</a:t>
            </a:r>
            <a:r>
              <a:rPr lang="en-US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Regular Patching and Updates</a:t>
            </a:r>
            <a:endParaRPr lang="en-US" sz="1200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pPr marL="146050" indent="0" algn="just">
              <a:lnSpc>
                <a:spcPct val="114999"/>
              </a:lnSpc>
              <a:buNone/>
            </a:pP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146050" indent="0" algn="just">
              <a:lnSpc>
                <a:spcPct val="114999"/>
              </a:lnSpc>
              <a:buNone/>
            </a:pP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buFont typeface="Arial"/>
              <a:buChar char="•"/>
            </a:pPr>
            <a:endParaRPr lang="en-US" sz="1100">
              <a:latin typeface="Calibri"/>
              <a:ea typeface="Calibri"/>
              <a:cs typeface="Calibri"/>
            </a:endParaRPr>
          </a:p>
          <a:p>
            <a:pPr marL="146050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34A95-4FC3-6601-481A-9BF82E6555F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40914" y="1323654"/>
            <a:ext cx="4157872" cy="3460718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b="1">
                <a:latin typeface="Montserrat"/>
              </a:rPr>
              <a:t>Remote Work Security Tips</a:t>
            </a:r>
            <a:endParaRPr lang="en-US">
              <a:latin typeface="Montserrat"/>
            </a:endParaRPr>
          </a:p>
          <a:p>
            <a:pPr marL="14605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      -Secure Remote Connections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      -Use Trusted Cloud Services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sz="11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      -Backup Data Regularly</a:t>
            </a:r>
          </a:p>
          <a:p>
            <a:pPr marL="146050" indent="0">
              <a:lnSpc>
                <a:spcPct val="114999"/>
              </a:lnSpc>
              <a:buNone/>
            </a:pPr>
            <a:endParaRPr lang="en-US" sz="1100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pPr marL="317500" indent="-171450">
              <a:lnSpc>
                <a:spcPct val="114999"/>
              </a:lnSpc>
              <a:buFont typeface="Arial"/>
              <a:buChar char="•"/>
            </a:pPr>
            <a:r>
              <a:rPr lang="en-US" sz="1400" b="1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POPIA compliance for SMEs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-Understand the Scope of POPIA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-Identify Personal Information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-Implement Data Protection Policies and Procedures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-Appoint an Information Officer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-Implement Data Security Measures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-Staff Training and Awareness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-Manage Third-Party Contracts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-Prepare for Data Subject Requests</a:t>
            </a:r>
          </a:p>
          <a:p>
            <a:pPr marL="14605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      -Prepare for Data Breaches</a:t>
            </a:r>
          </a:p>
        </p:txBody>
      </p:sp>
    </p:spTree>
    <p:extLst>
      <p:ext uri="{BB962C8B-B14F-4D97-AF65-F5344CB8AC3E}">
        <p14:creationId xmlns:p14="http://schemas.microsoft.com/office/powerpoint/2010/main" val="34426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70BC-BA55-19AA-8328-D01E7510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100673"/>
            <a:ext cx="7038900" cy="914100"/>
          </a:xfrm>
        </p:spPr>
        <p:txBody>
          <a:bodyPr>
            <a:normAutofit/>
          </a:bodyPr>
          <a:lstStyle/>
          <a:p>
            <a:r>
              <a:rPr lang="en-US"/>
              <a:t>Risk Assessment Checklist</a:t>
            </a:r>
            <a:br>
              <a:rPr lang="en-US"/>
            </a:br>
            <a:r>
              <a:rPr lang="en-US" sz="2000"/>
              <a:t>Dedicated Excel sheet with various security questions</a:t>
            </a:r>
          </a:p>
        </p:txBody>
      </p:sp>
      <p:pic>
        <p:nvPicPr>
          <p:cNvPr id="6" name="Picture 5" descr="A screenshot of a computer survey&#10;&#10;AI-generated content may be incorrect.">
            <a:extLst>
              <a:ext uri="{FF2B5EF4-FFF2-40B4-BE49-F238E27FC236}">
                <a16:creationId xmlns:a16="http://schemas.microsoft.com/office/drawing/2014/main" id="{D3222760-10E9-300B-2015-D3F13A49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7" t="3926" r="5226" b="-41"/>
          <a:stretch/>
        </p:blipFill>
        <p:spPr>
          <a:xfrm>
            <a:off x="639858" y="1740877"/>
            <a:ext cx="4816514" cy="3401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C8668-6E22-7A9C-DC05-7B0E4E55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12" y="1128345"/>
            <a:ext cx="4571578" cy="327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0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E07E-ED42-092B-933D-9169026DA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269" y="188597"/>
            <a:ext cx="7038900" cy="1009350"/>
          </a:xfrm>
        </p:spPr>
        <p:txBody>
          <a:bodyPr>
            <a:normAutofit fontScale="90000"/>
          </a:bodyPr>
          <a:lstStyle/>
          <a:p>
            <a:r>
              <a:rPr lang="en-US"/>
              <a:t>Cyber Risk Assessment and Incident Simulation</a:t>
            </a:r>
            <a:br>
              <a:rPr lang="en-US"/>
            </a:br>
            <a:r>
              <a:rPr lang="en-US" sz="2000"/>
              <a:t>A documented version of how various incidents should be handled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F7080-FF6D-91A5-E349-54946E0C5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23" y="1486954"/>
            <a:ext cx="3644988" cy="3380123"/>
          </a:xfrm>
        </p:spPr>
        <p:txBody>
          <a:bodyPr>
            <a:normAutofit fontScale="92500" lnSpcReduction="10000"/>
          </a:bodyPr>
          <a:lstStyle/>
          <a:p>
            <a:pPr marL="146050" indent="0" algn="just"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1. Scenario: Phishing Attack</a:t>
            </a:r>
            <a:endParaRPr lang="en-US" sz="1500">
              <a:solidFill>
                <a:schemeClr val="bg1"/>
              </a:solidFill>
            </a:endParaRPr>
          </a:p>
          <a:p>
            <a:pPr marL="146050" indent="0" algn="just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   -Employee reports a suspicious email.</a:t>
            </a:r>
            <a:endParaRPr lang="en-US">
              <a:solidFill>
                <a:schemeClr val="bg1"/>
              </a:solidFill>
            </a:endParaRPr>
          </a:p>
          <a:p>
            <a:pPr marL="146050" indent="0" algn="just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 -Isolate and scan the affected device.</a:t>
            </a:r>
            <a:endParaRPr lang="en-US">
              <a:solidFill>
                <a:schemeClr val="bg1"/>
              </a:solidFill>
            </a:endParaRPr>
          </a:p>
          <a:p>
            <a:pPr marL="146050" indent="0" algn="just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 -Check if credentials were entered—if so, reset passwords immediately.</a:t>
            </a:r>
            <a:endParaRPr lang="en-US">
              <a:solidFill>
                <a:schemeClr val="bg1"/>
              </a:solidFill>
            </a:endParaRPr>
          </a:p>
          <a:p>
            <a:pPr marL="146050" indent="0" algn="just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 -Report incident to IT/admin and document it.</a:t>
            </a:r>
            <a:endParaRPr lang="en-US">
              <a:solidFill>
                <a:schemeClr val="bg1"/>
              </a:solidFill>
            </a:endParaRPr>
          </a:p>
          <a:p>
            <a:pPr marL="146050" indent="0" algn="just">
              <a:lnSpc>
                <a:spcPct val="114999"/>
              </a:lnSpc>
              <a:buNone/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 -Educate employee with follow-up training.</a:t>
            </a:r>
            <a:endParaRPr lang="en-US">
              <a:solidFill>
                <a:schemeClr val="bg1"/>
              </a:solidFill>
            </a:endParaRPr>
          </a:p>
          <a:p>
            <a:pPr marL="146050" indent="0" algn="just">
              <a:lnSpc>
                <a:spcPct val="114999"/>
              </a:lnSpc>
              <a:buNone/>
            </a:pPr>
            <a:endParaRPr lang="en-US" sz="1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0" indent="0" algn="just">
              <a:lnSpc>
                <a:spcPct val="114999"/>
              </a:lnSpc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2. Scenario: Ransomware Outbreak</a:t>
            </a:r>
          </a:p>
          <a:p>
            <a:pPr marL="285750" indent="-285750" algn="just">
              <a:lnSpc>
                <a:spcPct val="114999"/>
              </a:lnSpc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Shut down infected devices and disconnect from the network.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14999"/>
              </a:lnSpc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Do NOT pay the ransom. Contact IT support immediately.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14999"/>
              </a:lnSpc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Check backups and initiate recovery if clean copies exist.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14999"/>
              </a:lnSpc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Document what files/systems were affected.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14999"/>
              </a:lnSpc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Update antivirus definitions and investigate root cause.</a:t>
            </a:r>
            <a:endParaRPr lang="en-US">
              <a:solidFill>
                <a:schemeClr val="bg1"/>
              </a:solidFill>
            </a:endParaRPr>
          </a:p>
          <a:p>
            <a:pPr marL="146050" indent="0" algn="just">
              <a:lnSpc>
                <a:spcPct val="114999"/>
              </a:lnSpc>
              <a:buNone/>
            </a:pP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buAutoNum type="arabicPeriod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147DF-26D5-090B-3C94-8B7AA0D2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66" y="1289538"/>
            <a:ext cx="4735177" cy="33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5065B-3011-1426-826B-ECACE446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229346"/>
            <a:ext cx="7038900" cy="1235079"/>
          </a:xfrm>
        </p:spPr>
        <p:txBody>
          <a:bodyPr>
            <a:normAutofit/>
          </a:bodyPr>
          <a:lstStyle/>
          <a:p>
            <a:r>
              <a:rPr lang="en-US"/>
              <a:t>Assessment Checklist and Incident Response Simulation in code.</a:t>
            </a:r>
            <a:br>
              <a:rPr lang="en-US"/>
            </a:br>
            <a:r>
              <a:rPr lang="en-US" sz="2000"/>
              <a:t>Prototype for an automated version that can be used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1A5CFAB-85D0-8B1A-599E-C83BB651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1" y="1463980"/>
            <a:ext cx="3865426" cy="2458233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E7B860-BC89-0FDF-1DE8-BE6F1DBB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" r="39486" b="218"/>
          <a:stretch/>
        </p:blipFill>
        <p:spPr>
          <a:xfrm>
            <a:off x="4135907" y="1462609"/>
            <a:ext cx="4784161" cy="35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1723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49e01f7-ce44-42a6-b570-b4cb7fabc11c">
      <Terms xmlns="http://schemas.microsoft.com/office/infopath/2007/PartnerControls"/>
    </lcf76f155ced4ddcb4097134ff3c332f>
    <TaxCatchAll xmlns="32ff3ec0-ab48-4a57-9058-4f9cc5e5c11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FB186ABD86E145A3C62518CC4C74D5" ma:contentTypeVersion="10" ma:contentTypeDescription="Create a new document." ma:contentTypeScope="" ma:versionID="7a5a05e463087588bd97d47935a24fce">
  <xsd:schema xmlns:xsd="http://www.w3.org/2001/XMLSchema" xmlns:xs="http://www.w3.org/2001/XMLSchema" xmlns:p="http://schemas.microsoft.com/office/2006/metadata/properties" xmlns:ns2="449e01f7-ce44-42a6-b570-b4cb7fabc11c" xmlns:ns3="32ff3ec0-ab48-4a57-9058-4f9cc5e5c114" targetNamespace="http://schemas.microsoft.com/office/2006/metadata/properties" ma:root="true" ma:fieldsID="d7c519ff4fecde8286f3f2d453b877d0" ns2:_="" ns3:_="">
    <xsd:import namespace="449e01f7-ce44-42a6-b570-b4cb7fabc11c"/>
    <xsd:import namespace="32ff3ec0-ab48-4a57-9058-4f9cc5e5c1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e01f7-ce44-42a6-b570-b4cb7fabc1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0d82563b-0873-4153-b60d-32ffd6f0d1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3ec0-ab48-4a57-9058-4f9cc5e5c114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8d3b0ca-3ad7-4a37-9c66-8609144eb15b}" ma:internalName="TaxCatchAll" ma:showField="CatchAllData" ma:web="32ff3ec0-ab48-4a57-9058-4f9cc5e5c1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4E757F-3B7A-4775-A35D-4D14229B27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641545-C0CF-41F9-86BB-FC6C250581C6}">
  <ds:schemaRefs>
    <ds:schemaRef ds:uri="32ff3ec0-ab48-4a57-9058-4f9cc5e5c114"/>
    <ds:schemaRef ds:uri="449e01f7-ce44-42a6-b570-b4cb7fabc11c"/>
    <ds:schemaRef ds:uri="f98641ab-5db1-4d84-ae58-434d79e82dc3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F781083-CD5C-4CFB-8B3A-B82A643EE16A}">
  <ds:schemaRefs>
    <ds:schemaRef ds:uri="32ff3ec0-ab48-4a57-9058-4f9cc5e5c114"/>
    <ds:schemaRef ds:uri="449e01f7-ce44-42a6-b570-b4cb7fabc1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671</Words>
  <Application>Microsoft Office PowerPoint</Application>
  <PresentationFormat>On-screen Show (16:9)</PresentationFormat>
  <Paragraphs>90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Montserrat</vt:lpstr>
      <vt:lpstr>Wingdings</vt:lpstr>
      <vt:lpstr>Lato</vt:lpstr>
      <vt:lpstr>Arial</vt:lpstr>
      <vt:lpstr>Calibri</vt:lpstr>
      <vt:lpstr>Focus</vt:lpstr>
      <vt:lpstr>CYBER RISK ASSESSMENT TOOLKIT FOR SMES </vt:lpstr>
      <vt:lpstr>INTRODUCTION</vt:lpstr>
      <vt:lpstr>PowerPoint Presentation</vt:lpstr>
      <vt:lpstr>Why SMEs Are Vulnerable</vt:lpstr>
      <vt:lpstr>TOOLKIT COMPONENTS</vt:lpstr>
      <vt:lpstr>Cybersecurity Awareness Guide Shareable pdf document containing:</vt:lpstr>
      <vt:lpstr>Risk Assessment Checklist Dedicated Excel sheet with various security questions</vt:lpstr>
      <vt:lpstr>Cyber Risk Assessment and Incident Simulation A documented version of how various incidents should be handled</vt:lpstr>
      <vt:lpstr>Assessment Checklist and Incident Response Simulation in code. Prototype for an automated version that can be used</vt:lpstr>
      <vt:lpstr>Cyber Hygiene Posters Visually appealing representations to promote Cybersecurity Awareness</vt:lpstr>
      <vt:lpstr>How the Toolkit Addresses the Problem</vt:lpstr>
      <vt:lpstr>How the Toolkit Helps SMEs</vt:lpstr>
      <vt:lpstr>Contributing to Sustainable Development Goal #8: Decent Work and Economic Growth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Idah</dc:creator>
  <cp:lastModifiedBy>Idah Makena</cp:lastModifiedBy>
  <cp:revision>3</cp:revision>
  <dcterms:modified xsi:type="dcterms:W3CDTF">2025-05-13T09:06:44Z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0x01010016FB186ABD86E145A3C62518CC4C74D5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